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72" r:id="rId6"/>
    <p:sldId id="257" r:id="rId7"/>
    <p:sldId id="263" r:id="rId8"/>
    <p:sldId id="261" r:id="rId9"/>
    <p:sldId id="262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3" r:id="rId18"/>
    <p:sldId id="275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CC6C8-E12D-E341-1E0F-45F475AD2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2DAD56-4720-BBFB-32A6-005B86ECBE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73504-4B4C-518C-0DB4-E48E6C39E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4B0E4D-708D-3EEF-48C0-DBEA7E507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7574A-DD35-FE9F-AB82-1963076B0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64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D2E12-B2CD-5B13-1D62-A0D348C55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C12D26-4FE7-3BCD-63B1-23EDB663E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C9B8A-211C-0F76-19C2-CFAD587BB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9372F-3CCE-9E71-035B-97E9E4CEB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8426E-61A8-C1C8-EF3E-539883194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652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C57A87-04C6-9FF2-3FFA-91FC40215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D2AC49-C2B8-1029-AA0E-2B1F46292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C5F10-7176-B057-56D7-A7D32F3DE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E69CF-AF2E-69AA-E6B5-F6F835DCD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758E4-90A7-22DF-B7CA-970AFFB9D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736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4B9CC-0CD1-6C34-A923-C01DC2180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73E02-0599-8691-8B5E-5454F2CA1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70180-D36A-D5EA-3962-4C4C944B7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5ECF5-E24F-7E81-6843-F139AE1A1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DF666-7DD8-2146-3BEF-4D1753FAA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08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70815-672C-86D4-6109-8C9D05984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183AEB-1E9F-7499-14D1-A32D88557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9971C-9072-CE4C-96C0-28504A7DA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E7C07-D9A1-D16B-F9A4-128D4F41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0D257-1FDD-E45E-7E9A-008E1BB48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432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DF55E-0C36-5A48-BCCE-70C970645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E343F-A761-B804-C81F-5EB70F08BE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0F1B3-6319-35E9-B2FF-CD6BCD1B05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7894B-F7E4-A1D6-5F20-EC859AF94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DBF20D-39A6-9A46-D19E-6A81650E7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3B909-1601-4476-F060-1FC1BC05D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13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10013-6E91-3FA0-9AFB-44345641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2DD38-04F7-76A3-A87D-E3C56A1F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15867-B159-41D7-2509-30255C5CEB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5E9DF8-7C08-7F1D-35AE-DB64FBAD3F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A30A83-9C71-999C-07A4-4D3D3D1EA5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4C18D6-ADCC-049C-086F-1E8D0C061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C46564-FF6A-D88F-D20F-F75B17BC7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5C823E-E930-14E9-455F-6CFBDEE54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0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73CA9-9D62-F099-4895-2E9B6C731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D48C37-5FC6-35F7-E044-0F443FA0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E9459F-158B-3E4A-B9CB-FB74B44CA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38AFB6-6D80-A5BA-D60C-11FE4F789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85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09FEB8-572A-7936-D0F9-98F338C61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50BE37-2527-220F-74E3-D80A4C6D9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148D4-75B5-E339-4AAD-979A95A27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0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EB291-249D-943C-D0D8-8A39157B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D2F45-CC74-6764-9C28-3AD87EC15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D13A0F-E2FD-445E-94DC-17EFAA3DC4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5FD099-4098-AF71-B457-07C119F6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66DF15-9B85-ACB1-34CF-3EE60D009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EF7691-8DE9-7E97-1B91-F0A8AB855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F76AF-940F-0294-2A3A-CAD0CE908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1ED822-91C1-C092-971A-B805FAC08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28BA57-54C4-A123-4068-89C1D76320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C970A-CDA5-57F6-34C3-9AB296148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702AC1-5FAC-F4D4-4A14-00DFCC513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98010-6564-E6E2-2D0B-136CBAEED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27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B75811-4D9D-09B8-A67B-788099064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7C10DB-FA15-D6A6-CF1C-C837985A4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92487-E7B4-EF56-98AC-9F798D1D15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89E68B-6714-4821-9623-C87C50C332B7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64F0B-3B71-9D85-03E4-3A62FAD72D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895764-602E-D21E-95F0-A439189B57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7E94DD-C7BB-4159-A303-25FD38157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00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59AC-2CE0-AF99-64E1-F7738FC7A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88C8BD-52CB-1B53-3692-55BE661AE7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734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E852-7185-939F-143D-4B97C0A6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Vowels Level 1 and 2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AF8A00B-1CEE-7159-CEFE-8DBFFC09F8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28" y="1812853"/>
            <a:ext cx="4851592" cy="3638694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8C12F4-6591-5B70-8CDD-A27F2449ED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502" y="1812853"/>
            <a:ext cx="5052298" cy="37892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AF09D0B-505A-95ED-00C0-C5E460C18699}"/>
              </a:ext>
            </a:extLst>
          </p:cNvPr>
          <p:cNvSpPr txBox="1"/>
          <p:nvPr/>
        </p:nvSpPr>
        <p:spPr>
          <a:xfrm>
            <a:off x="838200" y="5920509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8B1511-E117-C5AA-FDDE-997F1F749AEF}"/>
              </a:ext>
            </a:extLst>
          </p:cNvPr>
          <p:cNvSpPr txBox="1"/>
          <p:nvPr/>
        </p:nvSpPr>
        <p:spPr>
          <a:xfrm>
            <a:off x="7197437" y="5823527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9</a:t>
            </a:r>
          </a:p>
        </p:txBody>
      </p:sp>
    </p:spTree>
    <p:extLst>
      <p:ext uri="{BB962C8B-B14F-4D97-AF65-F5344CB8AC3E}">
        <p14:creationId xmlns:p14="http://schemas.microsoft.com/office/powerpoint/2010/main" val="2302222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61CD8-F35E-8BC7-83AE-B5A48B5E9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Vowels Level 3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10575C9-263B-6AE7-31B3-C68C6E82D2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64" y="1857815"/>
            <a:ext cx="5359016" cy="4019262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E6B8E2-0783-4D32-B249-D11DE16078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150" y="1912798"/>
            <a:ext cx="5212395" cy="39092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C22178-02AF-2E93-1959-CFA4A658A3C1}"/>
              </a:ext>
            </a:extLst>
          </p:cNvPr>
          <p:cNvSpPr txBox="1"/>
          <p:nvPr/>
        </p:nvSpPr>
        <p:spPr>
          <a:xfrm>
            <a:off x="838200" y="5920509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84E30A-D045-0891-0B44-CAF731DCE857}"/>
              </a:ext>
            </a:extLst>
          </p:cNvPr>
          <p:cNvSpPr txBox="1"/>
          <p:nvPr/>
        </p:nvSpPr>
        <p:spPr>
          <a:xfrm>
            <a:off x="7197437" y="5823527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9</a:t>
            </a:r>
          </a:p>
        </p:txBody>
      </p:sp>
    </p:spTree>
    <p:extLst>
      <p:ext uri="{BB962C8B-B14F-4D97-AF65-F5344CB8AC3E}">
        <p14:creationId xmlns:p14="http://schemas.microsoft.com/office/powerpoint/2010/main" val="2891182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4A1E1-C64C-5235-39F1-0701B0F2F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Vowels Level 4 and 5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BD952E-CA92-8332-AAB5-238C35F17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83" y="1895841"/>
            <a:ext cx="5458700" cy="40940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4616D6-0AF6-36C4-E0EE-266F682457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319" y="1895841"/>
            <a:ext cx="5329390" cy="39970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F242A72-AF59-8CA0-FA50-AE4A82D980A6}"/>
              </a:ext>
            </a:extLst>
          </p:cNvPr>
          <p:cNvSpPr txBox="1"/>
          <p:nvPr/>
        </p:nvSpPr>
        <p:spPr>
          <a:xfrm>
            <a:off x="838200" y="5920509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412635-C82F-53BF-415D-0402DA731631}"/>
              </a:ext>
            </a:extLst>
          </p:cNvPr>
          <p:cNvSpPr txBox="1"/>
          <p:nvPr/>
        </p:nvSpPr>
        <p:spPr>
          <a:xfrm>
            <a:off x="7197437" y="5823527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9</a:t>
            </a:r>
          </a:p>
        </p:txBody>
      </p:sp>
    </p:spTree>
    <p:extLst>
      <p:ext uri="{BB962C8B-B14F-4D97-AF65-F5344CB8AC3E}">
        <p14:creationId xmlns:p14="http://schemas.microsoft.com/office/powerpoint/2010/main" val="2367526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9B6F-A5F5-385A-D89C-FD8A4136F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Consonants Level 3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34762CB-70B9-8B5C-01EC-7AA28E389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20" y="1690688"/>
            <a:ext cx="5491980" cy="411898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7FF1A9-B204-F4C8-84B7-B9EB76F6F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884" y="1803614"/>
            <a:ext cx="5190843" cy="38931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3CBA528-6166-97EA-D4EC-BA232E9EE2D2}"/>
              </a:ext>
            </a:extLst>
          </p:cNvPr>
          <p:cNvSpPr txBox="1"/>
          <p:nvPr/>
        </p:nvSpPr>
        <p:spPr>
          <a:xfrm>
            <a:off x="838200" y="5920509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46FBE2-7DA6-0B03-9C15-07548C0F3CDA}"/>
              </a:ext>
            </a:extLst>
          </p:cNvPr>
          <p:cNvSpPr txBox="1"/>
          <p:nvPr/>
        </p:nvSpPr>
        <p:spPr>
          <a:xfrm>
            <a:off x="7197437" y="5823527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9</a:t>
            </a:r>
          </a:p>
        </p:txBody>
      </p:sp>
    </p:spTree>
    <p:extLst>
      <p:ext uri="{BB962C8B-B14F-4D97-AF65-F5344CB8AC3E}">
        <p14:creationId xmlns:p14="http://schemas.microsoft.com/office/powerpoint/2010/main" val="2075119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8772C-5565-35A3-C67C-18440A527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Consonants Level 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55CE4C-631F-D048-0908-E970D92341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853" y="1822662"/>
            <a:ext cx="5399336" cy="404950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0A2874-6A44-AC21-A2CF-700CBA6BE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811" y="1822662"/>
            <a:ext cx="5399336" cy="40495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318113-CC25-2A86-B18B-637438961894}"/>
              </a:ext>
            </a:extLst>
          </p:cNvPr>
          <p:cNvSpPr txBox="1"/>
          <p:nvPr/>
        </p:nvSpPr>
        <p:spPr>
          <a:xfrm>
            <a:off x="838200" y="5920509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881BD2-4F07-1728-38AC-EFA7EB534551}"/>
              </a:ext>
            </a:extLst>
          </p:cNvPr>
          <p:cNvSpPr txBox="1"/>
          <p:nvPr/>
        </p:nvSpPr>
        <p:spPr>
          <a:xfrm>
            <a:off x="7197437" y="5823527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9</a:t>
            </a:r>
          </a:p>
        </p:txBody>
      </p:sp>
    </p:spTree>
    <p:extLst>
      <p:ext uri="{BB962C8B-B14F-4D97-AF65-F5344CB8AC3E}">
        <p14:creationId xmlns:p14="http://schemas.microsoft.com/office/powerpoint/2010/main" val="3104894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0EDEA-86F9-5721-BEF1-12CDEF9F0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Consonants Level 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1E2BAD-BB39-B405-2190-3F3869C9E3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46" y="1810326"/>
            <a:ext cx="5642265" cy="423169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5EB75F-7450-F8E4-3424-D667BE45A2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498" y="2013527"/>
            <a:ext cx="5003805" cy="37528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6C3459-CA41-A7E3-F88A-1B6DC5F0B4B4}"/>
              </a:ext>
            </a:extLst>
          </p:cNvPr>
          <p:cNvSpPr txBox="1"/>
          <p:nvPr/>
        </p:nvSpPr>
        <p:spPr>
          <a:xfrm>
            <a:off x="838200" y="5920509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DFE4A0-74D3-77F3-2BFD-F849B45153CC}"/>
              </a:ext>
            </a:extLst>
          </p:cNvPr>
          <p:cNvSpPr txBox="1"/>
          <p:nvPr/>
        </p:nvSpPr>
        <p:spPr>
          <a:xfrm>
            <a:off x="7197437" y="5823527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9</a:t>
            </a:r>
          </a:p>
        </p:txBody>
      </p:sp>
    </p:spTree>
    <p:extLst>
      <p:ext uri="{BB962C8B-B14F-4D97-AF65-F5344CB8AC3E}">
        <p14:creationId xmlns:p14="http://schemas.microsoft.com/office/powerpoint/2010/main" val="717694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ECF82-357A-0125-A42D-B99B1642F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Consonants Level 6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2BD35F-C616-13C1-793F-CB26E0185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59" y="1738744"/>
            <a:ext cx="5392501" cy="404437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C311A4-4E62-36BB-A84C-760F796CD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242" y="1690688"/>
            <a:ext cx="5246261" cy="39346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8AF2E2-47CB-2F9F-A76D-4FBE9AFBB4C6}"/>
              </a:ext>
            </a:extLst>
          </p:cNvPr>
          <p:cNvSpPr txBox="1"/>
          <p:nvPr/>
        </p:nvSpPr>
        <p:spPr>
          <a:xfrm>
            <a:off x="7197437" y="5823527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880707-6222-A6AA-FD64-7025E2D11331}"/>
              </a:ext>
            </a:extLst>
          </p:cNvPr>
          <p:cNvSpPr txBox="1"/>
          <p:nvPr/>
        </p:nvSpPr>
        <p:spPr>
          <a:xfrm>
            <a:off x="838200" y="5920509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0</a:t>
            </a:r>
          </a:p>
        </p:txBody>
      </p:sp>
    </p:spTree>
    <p:extLst>
      <p:ext uri="{BB962C8B-B14F-4D97-AF65-F5344CB8AC3E}">
        <p14:creationId xmlns:p14="http://schemas.microsoft.com/office/powerpoint/2010/main" val="1497444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21DA0-4C52-F385-5CA7-5D0BC6051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27" y="572402"/>
            <a:ext cx="8638309" cy="475384"/>
          </a:xfrm>
        </p:spPr>
        <p:txBody>
          <a:bodyPr>
            <a:normAutofit fontScale="90000"/>
          </a:bodyPr>
          <a:lstStyle/>
          <a:p>
            <a:r>
              <a:rPr lang="en-US" dirty="0"/>
              <a:t>Credible intervals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8374F2-E47C-FAAF-C85C-CFA71488D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545" y="1126582"/>
            <a:ext cx="5189487" cy="5061781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A193BC-C3CC-E281-B9A7-D58F18E51E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475" y="914273"/>
            <a:ext cx="5486398" cy="54863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3A6298-75BE-DAC4-70E0-98706ECB0128}"/>
              </a:ext>
            </a:extLst>
          </p:cNvPr>
          <p:cNvSpPr txBox="1"/>
          <p:nvPr/>
        </p:nvSpPr>
        <p:spPr>
          <a:xfrm>
            <a:off x="468745" y="6188363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513EC3-A515-95D2-33CB-08E3BF7ADDE6}"/>
              </a:ext>
            </a:extLst>
          </p:cNvPr>
          <p:cNvSpPr txBox="1"/>
          <p:nvPr/>
        </p:nvSpPr>
        <p:spPr>
          <a:xfrm>
            <a:off x="6181437" y="6373029"/>
            <a:ext cx="123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9</a:t>
            </a:r>
          </a:p>
        </p:txBody>
      </p:sp>
    </p:spTree>
    <p:extLst>
      <p:ext uri="{BB962C8B-B14F-4D97-AF65-F5344CB8AC3E}">
        <p14:creationId xmlns:p14="http://schemas.microsoft.com/office/powerpoint/2010/main" val="42434905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39F875-E2CC-39D9-147F-A4FC4BD83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27" y="572402"/>
            <a:ext cx="8638309" cy="475384"/>
          </a:xfrm>
        </p:spPr>
        <p:txBody>
          <a:bodyPr>
            <a:normAutofit fontScale="90000"/>
          </a:bodyPr>
          <a:lstStyle/>
          <a:p>
            <a:r>
              <a:rPr lang="en-US" dirty="0"/>
              <a:t>Credible intervals (model 9)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2E620E-3345-18BE-4C77-28E6C8C6D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818" y="1110673"/>
            <a:ext cx="5747327" cy="574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24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A7C9B9B-5F61-B514-AD2E-2437898DB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27" y="572402"/>
            <a:ext cx="8638309" cy="475384"/>
          </a:xfrm>
        </p:spPr>
        <p:txBody>
          <a:bodyPr>
            <a:normAutofit fontScale="90000"/>
          </a:bodyPr>
          <a:lstStyle/>
          <a:p>
            <a:r>
              <a:rPr lang="en-US" dirty="0"/>
              <a:t>Credible intervals (model 9)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AF8373-E43E-4D9C-4AD0-6E5710AF4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473" y="1461655"/>
            <a:ext cx="4463473" cy="446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745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DF5C6-F8E0-F4D5-D3EC-E910614DA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611D6-720C-8B55-E6BD-B089DF2DC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310" y="1584086"/>
            <a:ext cx="10515600" cy="2642858"/>
          </a:xfrm>
        </p:spPr>
        <p:txBody>
          <a:bodyPr/>
          <a:lstStyle/>
          <a:p>
            <a:r>
              <a:rPr lang="en-US" dirty="0" err="1"/>
              <a:t>mean_prob</a:t>
            </a:r>
            <a:r>
              <a:rPr lang="en-US" dirty="0"/>
              <a:t> ~ exp(</a:t>
            </a:r>
            <a:r>
              <a:rPr lang="en-US" dirty="0" err="1"/>
              <a:t>logalpha</a:t>
            </a:r>
            <a:r>
              <a:rPr lang="en-US" dirty="0"/>
              <a:t>) * eta,     </a:t>
            </a:r>
          </a:p>
          <a:p>
            <a:r>
              <a:rPr lang="en-US" dirty="0"/>
              <a:t>eta ~ 1 + </a:t>
            </a:r>
            <a:r>
              <a:rPr lang="en-US" dirty="0" err="1"/>
              <a:t>expected_phoneme</a:t>
            </a:r>
            <a:r>
              <a:rPr lang="en-US" dirty="0"/>
              <a:t> +  </a:t>
            </a:r>
            <a:r>
              <a:rPr lang="en-US" dirty="0" err="1"/>
              <a:t>age_months</a:t>
            </a:r>
            <a:r>
              <a:rPr lang="en-US" dirty="0"/>
              <a:t> + (1 | speaker)</a:t>
            </a:r>
          </a:p>
          <a:p>
            <a:r>
              <a:rPr lang="en-US" dirty="0"/>
              <a:t>   </a:t>
            </a:r>
            <a:r>
              <a:rPr lang="en-US" dirty="0" err="1"/>
              <a:t>logalpha</a:t>
            </a:r>
            <a:r>
              <a:rPr lang="en-US" dirty="0"/>
              <a:t>  ~ 1 + </a:t>
            </a:r>
            <a:r>
              <a:rPr lang="en-US" dirty="0" err="1"/>
              <a:t>expected_phoneme</a:t>
            </a:r>
            <a:endParaRPr lang="en-US" dirty="0"/>
          </a:p>
          <a:p>
            <a:r>
              <a:rPr lang="en-US" dirty="0"/>
              <a:t>phi ~ 1 + </a:t>
            </a:r>
            <a:r>
              <a:rPr lang="en-US" dirty="0" err="1"/>
              <a:t>expected_phoneme</a:t>
            </a:r>
            <a:r>
              <a:rPr lang="en-US" dirty="0"/>
              <a:t> + </a:t>
            </a:r>
            <a:r>
              <a:rPr lang="en-US" dirty="0" err="1"/>
              <a:t>age_months</a:t>
            </a:r>
            <a:endParaRPr lang="en-US" dirty="0"/>
          </a:p>
          <a:p>
            <a:r>
              <a:rPr lang="en-US" dirty="0"/>
              <a:t> family = Beta(link = "logit")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7ED0A1-E961-A1E2-4E61-BC1A03FA826B}"/>
              </a:ext>
            </a:extLst>
          </p:cNvPr>
          <p:cNvSpPr txBox="1"/>
          <p:nvPr/>
        </p:nvSpPr>
        <p:spPr>
          <a:xfrm>
            <a:off x="838200" y="4499903"/>
            <a:ext cx="62196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1:</a:t>
            </a:r>
          </a:p>
          <a:p>
            <a:r>
              <a:rPr lang="en-US" dirty="0"/>
              <a:t>phi ~ 1 + </a:t>
            </a:r>
            <a:r>
              <a:rPr lang="en-US" dirty="0" err="1"/>
              <a:t>expected_phoneme</a:t>
            </a:r>
            <a:endParaRPr lang="en-US" dirty="0"/>
          </a:p>
          <a:p>
            <a:r>
              <a:rPr lang="en-US" b="1" dirty="0"/>
              <a:t>Model 2:</a:t>
            </a:r>
          </a:p>
          <a:p>
            <a:r>
              <a:rPr lang="en-US" dirty="0"/>
              <a:t>phi ~ 1 + </a:t>
            </a:r>
            <a:r>
              <a:rPr lang="en-US" dirty="0" err="1"/>
              <a:t>age_months</a:t>
            </a:r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1371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32871-D951-D447-CF93-095C04B87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0EBD-E894-EBC2-5582-8AEAA68E0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683" y="1515434"/>
            <a:ext cx="10515600" cy="2254669"/>
          </a:xfrm>
        </p:spPr>
        <p:txBody>
          <a:bodyPr/>
          <a:lstStyle/>
          <a:p>
            <a:r>
              <a:rPr lang="en-US" dirty="0" err="1"/>
              <a:t>mean_prob</a:t>
            </a:r>
            <a:r>
              <a:rPr lang="en-US" dirty="0"/>
              <a:t> ~ exp(</a:t>
            </a:r>
            <a:r>
              <a:rPr lang="en-US" dirty="0" err="1"/>
              <a:t>logalpha</a:t>
            </a:r>
            <a:r>
              <a:rPr lang="en-US" dirty="0"/>
              <a:t>) * eta</a:t>
            </a:r>
          </a:p>
          <a:p>
            <a:r>
              <a:rPr lang="en-US" dirty="0"/>
              <a:t> eta ~ 1 + </a:t>
            </a:r>
            <a:r>
              <a:rPr lang="en-US" dirty="0" err="1"/>
              <a:t>expected_phoneme</a:t>
            </a:r>
            <a:r>
              <a:rPr lang="en-US" dirty="0"/>
              <a:t> +  ns(age_months,2) + (1 | speaker)</a:t>
            </a:r>
          </a:p>
          <a:p>
            <a:r>
              <a:rPr lang="en-US" dirty="0"/>
              <a:t>  </a:t>
            </a:r>
            <a:r>
              <a:rPr lang="en-US" dirty="0" err="1"/>
              <a:t>logalpha</a:t>
            </a:r>
            <a:r>
              <a:rPr lang="en-US" dirty="0"/>
              <a:t>  ~ 1 + </a:t>
            </a:r>
            <a:r>
              <a:rPr lang="en-US" dirty="0" err="1"/>
              <a:t>expected_phoneme</a:t>
            </a:r>
            <a:endParaRPr lang="en-US" dirty="0"/>
          </a:p>
          <a:p>
            <a:r>
              <a:rPr lang="en-US" dirty="0"/>
              <a:t>phi ~ 1 + </a:t>
            </a:r>
            <a:r>
              <a:rPr lang="en-US" dirty="0" err="1"/>
              <a:t>expected_phoneme</a:t>
            </a:r>
            <a:r>
              <a:rPr lang="en-US" dirty="0"/>
              <a:t> + </a:t>
            </a:r>
            <a:r>
              <a:rPr lang="en-US" dirty="0" err="1"/>
              <a:t>age_months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9D5D8-7CD8-E74B-A6AC-7BA53AC5AA92}"/>
              </a:ext>
            </a:extLst>
          </p:cNvPr>
          <p:cNvSpPr txBox="1"/>
          <p:nvPr/>
        </p:nvSpPr>
        <p:spPr>
          <a:xfrm>
            <a:off x="734683" y="4499903"/>
            <a:ext cx="77968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4</a:t>
            </a:r>
            <a:r>
              <a:rPr lang="en-US" dirty="0"/>
              <a:t>:</a:t>
            </a:r>
          </a:p>
          <a:p>
            <a:r>
              <a:rPr lang="en-US" dirty="0"/>
              <a:t> eta ~ 1 + </a:t>
            </a:r>
            <a:r>
              <a:rPr lang="en-US" dirty="0" err="1"/>
              <a:t>expected_phoneme</a:t>
            </a:r>
            <a:r>
              <a:rPr lang="en-US" dirty="0"/>
              <a:t> +  ns(age_months,3) + (1 | speaker)</a:t>
            </a:r>
          </a:p>
          <a:p>
            <a:r>
              <a:rPr lang="en-US" b="1" dirty="0"/>
              <a:t>Model 6:</a:t>
            </a:r>
          </a:p>
          <a:p>
            <a:r>
              <a:rPr lang="en-US" dirty="0"/>
              <a:t>eta ~ 1 + </a:t>
            </a:r>
            <a:r>
              <a:rPr lang="en-US" dirty="0" err="1"/>
              <a:t>expected_phoneme</a:t>
            </a:r>
            <a:r>
              <a:rPr lang="en-US" dirty="0"/>
              <a:t> +  ns(age_months,4) + (1 | speaker)</a:t>
            </a:r>
          </a:p>
        </p:txBody>
      </p:sp>
    </p:spTree>
    <p:extLst>
      <p:ext uri="{BB962C8B-B14F-4D97-AF65-F5344CB8AC3E}">
        <p14:creationId xmlns:p14="http://schemas.microsoft.com/office/powerpoint/2010/main" val="1535193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5CF51-40FC-12DB-3B35-CC45FB875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5F65F-0503-D202-70EF-53CE992E5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177" y="1609965"/>
            <a:ext cx="10515600" cy="2556594"/>
          </a:xfrm>
        </p:spPr>
        <p:txBody>
          <a:bodyPr/>
          <a:lstStyle/>
          <a:p>
            <a:r>
              <a:rPr lang="en-US" dirty="0" err="1"/>
              <a:t>mean_prob</a:t>
            </a:r>
            <a:r>
              <a:rPr lang="en-US" dirty="0"/>
              <a:t> ~  </a:t>
            </a:r>
            <a:r>
              <a:rPr lang="en-US" dirty="0" err="1"/>
              <a:t>inv_logit</a:t>
            </a:r>
            <a:r>
              <a:rPr lang="en-US" dirty="0"/>
              <a:t>(asymptote)/ (1 + exp(-exp(</a:t>
            </a:r>
            <a:r>
              <a:rPr lang="en-US" dirty="0" err="1"/>
              <a:t>logalpha</a:t>
            </a:r>
            <a:r>
              <a:rPr lang="en-US" dirty="0"/>
              <a:t>) * eta)),  asymptote ~ (1 + </a:t>
            </a:r>
            <a:r>
              <a:rPr lang="en-US" dirty="0" err="1"/>
              <a:t>expected_phoneme</a:t>
            </a:r>
            <a:r>
              <a:rPr lang="en-US" dirty="0"/>
              <a:t>)</a:t>
            </a:r>
          </a:p>
          <a:p>
            <a:r>
              <a:rPr lang="en-US" dirty="0"/>
              <a:t>eta ~ 1 + </a:t>
            </a:r>
            <a:r>
              <a:rPr lang="en-US" dirty="0" err="1"/>
              <a:t>expected_phoneme</a:t>
            </a:r>
            <a:r>
              <a:rPr lang="en-US" dirty="0"/>
              <a:t> +  </a:t>
            </a:r>
            <a:r>
              <a:rPr lang="en-US" dirty="0" err="1"/>
              <a:t>age_months</a:t>
            </a:r>
            <a:r>
              <a:rPr lang="en-US" dirty="0"/>
              <a:t> + (1 | speaker),  </a:t>
            </a:r>
            <a:r>
              <a:rPr lang="en-US" dirty="0" err="1"/>
              <a:t>logalpha</a:t>
            </a:r>
            <a:r>
              <a:rPr lang="en-US" dirty="0"/>
              <a:t>  ~ 1 + </a:t>
            </a:r>
            <a:r>
              <a:rPr lang="en-US" dirty="0" err="1"/>
              <a:t>expected_phoneme</a:t>
            </a:r>
            <a:endParaRPr lang="en-US" dirty="0"/>
          </a:p>
          <a:p>
            <a:r>
              <a:rPr lang="en-US" dirty="0"/>
              <a:t>phi ~ 1 + </a:t>
            </a:r>
            <a:r>
              <a:rPr lang="en-US" dirty="0" err="1"/>
              <a:t>expected_phoneme</a:t>
            </a:r>
            <a:r>
              <a:rPr lang="en-US" dirty="0"/>
              <a:t> + </a:t>
            </a:r>
            <a:r>
              <a:rPr lang="en-US" dirty="0" err="1"/>
              <a:t>age_months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C64177-4F97-7B6C-F604-74602C969B6D}"/>
              </a:ext>
            </a:extLst>
          </p:cNvPr>
          <p:cNvSpPr txBox="1"/>
          <p:nvPr/>
        </p:nvSpPr>
        <p:spPr>
          <a:xfrm>
            <a:off x="838200" y="4517157"/>
            <a:ext cx="5736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7</a:t>
            </a:r>
            <a:r>
              <a:rPr lang="en-US" dirty="0"/>
              <a:t>:</a:t>
            </a:r>
          </a:p>
          <a:p>
            <a:r>
              <a:rPr lang="en-US" dirty="0"/>
              <a:t>phi ~  1 + </a:t>
            </a:r>
            <a:r>
              <a:rPr lang="en-US" dirty="0" err="1"/>
              <a:t>expected_phoneme</a:t>
            </a:r>
            <a:endParaRPr lang="en-US" dirty="0"/>
          </a:p>
          <a:p>
            <a:r>
              <a:rPr lang="en-US" b="1" dirty="0"/>
              <a:t>Model 8</a:t>
            </a:r>
            <a:r>
              <a:rPr lang="en-US" dirty="0"/>
              <a:t>:</a:t>
            </a:r>
          </a:p>
          <a:p>
            <a:r>
              <a:rPr lang="en-US" dirty="0"/>
              <a:t>phi ~  1 + </a:t>
            </a:r>
            <a:r>
              <a:rPr lang="en-US" dirty="0" err="1"/>
              <a:t>age_months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873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EA697-214C-DAE9-9546-FA370CA4E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10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600CA-442F-F09B-9353-0950A40BC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 err="1"/>
              <a:t>mean_prob</a:t>
            </a:r>
            <a:r>
              <a:rPr lang="en-US" dirty="0"/>
              <a:t> ~  </a:t>
            </a:r>
            <a:r>
              <a:rPr lang="en-US" dirty="0" err="1"/>
              <a:t>inv_logit</a:t>
            </a:r>
            <a:r>
              <a:rPr lang="en-US" dirty="0"/>
              <a:t>(asymptote)/ (1+  exp(-exp(</a:t>
            </a:r>
            <a:r>
              <a:rPr lang="en-US" dirty="0" err="1"/>
              <a:t>logalpha</a:t>
            </a:r>
            <a:r>
              <a:rPr lang="en-US" dirty="0"/>
              <a:t>) * eta))</a:t>
            </a:r>
          </a:p>
          <a:p>
            <a:r>
              <a:rPr lang="en-US" dirty="0"/>
              <a:t> asymptote ~ (1 + </a:t>
            </a:r>
            <a:r>
              <a:rPr lang="en-US" dirty="0" err="1"/>
              <a:t>expected_phoneme</a:t>
            </a:r>
            <a:r>
              <a:rPr lang="en-US" dirty="0"/>
              <a:t>)</a:t>
            </a:r>
          </a:p>
          <a:p>
            <a:r>
              <a:rPr lang="en-US" dirty="0"/>
              <a:t>eta ~ 1 + </a:t>
            </a:r>
            <a:r>
              <a:rPr lang="en-US" dirty="0" err="1"/>
              <a:t>expected_phoneme</a:t>
            </a:r>
            <a:r>
              <a:rPr lang="en-US" dirty="0"/>
              <a:t> +  ns(age_months,2) + (1 | speaker)</a:t>
            </a:r>
          </a:p>
          <a:p>
            <a:r>
              <a:rPr lang="en-US" dirty="0" err="1"/>
              <a:t>logalpha</a:t>
            </a:r>
            <a:r>
              <a:rPr lang="en-US" dirty="0"/>
              <a:t>  ~ 1 + </a:t>
            </a:r>
            <a:r>
              <a:rPr lang="en-US" dirty="0" err="1"/>
              <a:t>expected_phoneme</a:t>
            </a:r>
            <a:endParaRPr lang="en-US" dirty="0"/>
          </a:p>
          <a:p>
            <a:r>
              <a:rPr lang="en-US" dirty="0"/>
              <a:t>phi ~ 1 + </a:t>
            </a:r>
            <a:r>
              <a:rPr lang="en-US" dirty="0" err="1"/>
              <a:t>expected_phoneme</a:t>
            </a:r>
            <a:r>
              <a:rPr lang="en-US" dirty="0"/>
              <a:t> + </a:t>
            </a:r>
            <a:r>
              <a:rPr lang="en-US" dirty="0" err="1"/>
              <a:t>age_months</a:t>
            </a:r>
            <a:r>
              <a:rPr lang="en-US" dirty="0"/>
              <a:t>,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D893D2-EED0-92D0-38F9-529D1B5BB76F}"/>
              </a:ext>
            </a:extLst>
          </p:cNvPr>
          <p:cNvSpPr txBox="1"/>
          <p:nvPr/>
        </p:nvSpPr>
        <p:spPr>
          <a:xfrm>
            <a:off x="838200" y="4567147"/>
            <a:ext cx="6477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9</a:t>
            </a:r>
            <a:r>
              <a:rPr lang="en-US" dirty="0"/>
              <a:t>:</a:t>
            </a:r>
          </a:p>
          <a:p>
            <a:r>
              <a:rPr lang="en-US" dirty="0"/>
              <a:t>eta ~ 1 + </a:t>
            </a:r>
            <a:r>
              <a:rPr lang="en-US" dirty="0" err="1"/>
              <a:t>expected_phoneme</a:t>
            </a:r>
            <a:r>
              <a:rPr lang="en-US" dirty="0"/>
              <a:t> +  ns(age_months,3) + (1 | speaker)</a:t>
            </a:r>
          </a:p>
          <a:p>
            <a:r>
              <a:rPr lang="en-US" b="1" dirty="0"/>
              <a:t>Model 11</a:t>
            </a:r>
            <a:r>
              <a:rPr lang="en-US" dirty="0"/>
              <a:t>:</a:t>
            </a:r>
          </a:p>
          <a:p>
            <a:r>
              <a:rPr lang="en-US" dirty="0"/>
              <a:t>eta ~ 1 + </a:t>
            </a:r>
            <a:r>
              <a:rPr lang="en-US" dirty="0" err="1"/>
              <a:t>expected_phoneme</a:t>
            </a:r>
            <a:r>
              <a:rPr lang="en-US" dirty="0"/>
              <a:t> +  ns(age_months,4) + (1 | speaker)</a:t>
            </a:r>
          </a:p>
        </p:txBody>
      </p:sp>
    </p:spTree>
    <p:extLst>
      <p:ext uri="{BB962C8B-B14F-4D97-AF65-F5344CB8AC3E}">
        <p14:creationId xmlns:p14="http://schemas.microsoft.com/office/powerpoint/2010/main" val="1942072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699FD6-6B0A-2175-F224-2F572E7216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128445"/>
              </p:ext>
            </p:extLst>
          </p:nvPr>
        </p:nvGraphicFramePr>
        <p:xfrm>
          <a:off x="924464" y="2065306"/>
          <a:ext cx="9228826" cy="2713728"/>
        </p:xfrm>
        <a:graphic>
          <a:graphicData uri="http://schemas.openxmlformats.org/drawingml/2006/table">
            <a:tbl>
              <a:tblPr/>
              <a:tblGrid>
                <a:gridCol w="1935802">
                  <a:extLst>
                    <a:ext uri="{9D8B030D-6E8A-4147-A177-3AD203B41FA5}">
                      <a16:colId xmlns:a16="http://schemas.microsoft.com/office/drawing/2014/main" val="1053337385"/>
                    </a:ext>
                  </a:extLst>
                </a:gridCol>
                <a:gridCol w="810336">
                  <a:extLst>
                    <a:ext uri="{9D8B030D-6E8A-4147-A177-3AD203B41FA5}">
                      <a16:colId xmlns:a16="http://schemas.microsoft.com/office/drawing/2014/main" val="3727085921"/>
                    </a:ext>
                  </a:extLst>
                </a:gridCol>
                <a:gridCol w="810336">
                  <a:extLst>
                    <a:ext uri="{9D8B030D-6E8A-4147-A177-3AD203B41FA5}">
                      <a16:colId xmlns:a16="http://schemas.microsoft.com/office/drawing/2014/main" val="3222541627"/>
                    </a:ext>
                  </a:extLst>
                </a:gridCol>
                <a:gridCol w="810336">
                  <a:extLst>
                    <a:ext uri="{9D8B030D-6E8A-4147-A177-3AD203B41FA5}">
                      <a16:colId xmlns:a16="http://schemas.microsoft.com/office/drawing/2014/main" val="3589739078"/>
                    </a:ext>
                  </a:extLst>
                </a:gridCol>
                <a:gridCol w="810336">
                  <a:extLst>
                    <a:ext uri="{9D8B030D-6E8A-4147-A177-3AD203B41FA5}">
                      <a16:colId xmlns:a16="http://schemas.microsoft.com/office/drawing/2014/main" val="2700374096"/>
                    </a:ext>
                  </a:extLst>
                </a:gridCol>
                <a:gridCol w="810336">
                  <a:extLst>
                    <a:ext uri="{9D8B030D-6E8A-4147-A177-3AD203B41FA5}">
                      <a16:colId xmlns:a16="http://schemas.microsoft.com/office/drawing/2014/main" val="3842207377"/>
                    </a:ext>
                  </a:extLst>
                </a:gridCol>
                <a:gridCol w="810336">
                  <a:extLst>
                    <a:ext uri="{9D8B030D-6E8A-4147-A177-3AD203B41FA5}">
                      <a16:colId xmlns:a16="http://schemas.microsoft.com/office/drawing/2014/main" val="2485782119"/>
                    </a:ext>
                  </a:extLst>
                </a:gridCol>
                <a:gridCol w="810336">
                  <a:extLst>
                    <a:ext uri="{9D8B030D-6E8A-4147-A177-3AD203B41FA5}">
                      <a16:colId xmlns:a16="http://schemas.microsoft.com/office/drawing/2014/main" val="1944713529"/>
                    </a:ext>
                  </a:extLst>
                </a:gridCol>
                <a:gridCol w="810336">
                  <a:extLst>
                    <a:ext uri="{9D8B030D-6E8A-4147-A177-3AD203B41FA5}">
                      <a16:colId xmlns:a16="http://schemas.microsoft.com/office/drawing/2014/main" val="3533718838"/>
                    </a:ext>
                  </a:extLst>
                </a:gridCol>
                <a:gridCol w="810336">
                  <a:extLst>
                    <a:ext uri="{9D8B030D-6E8A-4147-A177-3AD203B41FA5}">
                      <a16:colId xmlns:a16="http://schemas.microsoft.com/office/drawing/2014/main" val="4277612173"/>
                    </a:ext>
                  </a:extLst>
                </a:gridCol>
              </a:tblGrid>
              <a:tr h="3392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phoneme_group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5397119"/>
                  </a:ext>
                </a:extLst>
              </a:tr>
              <a:tr h="3392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Vowels_Level1_Level2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2372.401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2353.463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2156.426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2390.861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2390.813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2389.415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2403.365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2390.616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886415"/>
                  </a:ext>
                </a:extLst>
              </a:tr>
              <a:tr h="3392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Vowels_Level4_Level5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2404.282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2400.335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2109.844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2408.223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2408.925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2408.521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2403.969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2405.102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6032889"/>
                  </a:ext>
                </a:extLst>
              </a:tr>
              <a:tr h="3392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Vowels_Level3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2137.326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2133.97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1847.267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2143.506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2143.099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2142.881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2137.805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2133.954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3228553"/>
                  </a:ext>
                </a:extLst>
              </a:tr>
              <a:tr h="3392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Consonants_Level3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1588.812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1585.823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1454.607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1593.913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1593.435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1592.723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1587.373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1585.398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6716423"/>
                  </a:ext>
                </a:extLst>
              </a:tr>
              <a:tr h="3392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Consonants_Level4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2206.72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2199.826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1091.63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2209.201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2209.313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2210.509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2205.397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2199.312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272051"/>
                  </a:ext>
                </a:extLst>
              </a:tr>
              <a:tr h="3392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Consonants_Level5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1997.365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1988.928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1705.229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2002.034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2003.448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2003.823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1998.001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1989.43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717959"/>
                  </a:ext>
                </a:extLst>
              </a:tr>
              <a:tr h="33921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Consonants_Level6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3392.083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3394.443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3015.966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3395.633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3395.839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3394.411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3419.95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3419.083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6166873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D61A10A7-0CB0-372C-45BE-A613C00C9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64" y="391004"/>
            <a:ext cx="9832676" cy="1325563"/>
          </a:xfrm>
        </p:spPr>
        <p:txBody>
          <a:bodyPr/>
          <a:lstStyle/>
          <a:p>
            <a:r>
              <a:rPr lang="en-US" dirty="0" err="1"/>
              <a:t>Elpd_loo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062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012AAEF-FEAB-F4F3-19FE-EAD81742BC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173" y="1945698"/>
            <a:ext cx="5761653" cy="4351338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38A7B2A-35F8-6F64-E3C2-2751EA585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64" y="391004"/>
            <a:ext cx="9832676" cy="1325563"/>
          </a:xfrm>
        </p:spPr>
        <p:txBody>
          <a:bodyPr/>
          <a:lstStyle/>
          <a:p>
            <a:r>
              <a:rPr lang="en-US" dirty="0" err="1"/>
              <a:t>Elpd_loo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076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5CDD3-C9E0-C3D7-B690-A997C1C73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Elpd_WAIC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F60D0B9-B38C-A0E8-CE44-F0A2BA0EAA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2506526"/>
              </p:ext>
            </p:extLst>
          </p:nvPr>
        </p:nvGraphicFramePr>
        <p:xfrm>
          <a:off x="838199" y="2221376"/>
          <a:ext cx="9539378" cy="2980352"/>
        </p:xfrm>
        <a:graphic>
          <a:graphicData uri="http://schemas.openxmlformats.org/drawingml/2006/table">
            <a:tbl>
              <a:tblPr/>
              <a:tblGrid>
                <a:gridCol w="2000942">
                  <a:extLst>
                    <a:ext uri="{9D8B030D-6E8A-4147-A177-3AD203B41FA5}">
                      <a16:colId xmlns:a16="http://schemas.microsoft.com/office/drawing/2014/main" val="3886503855"/>
                    </a:ext>
                  </a:extLst>
                </a:gridCol>
                <a:gridCol w="837604">
                  <a:extLst>
                    <a:ext uri="{9D8B030D-6E8A-4147-A177-3AD203B41FA5}">
                      <a16:colId xmlns:a16="http://schemas.microsoft.com/office/drawing/2014/main" val="3984278581"/>
                    </a:ext>
                  </a:extLst>
                </a:gridCol>
                <a:gridCol w="837604">
                  <a:extLst>
                    <a:ext uri="{9D8B030D-6E8A-4147-A177-3AD203B41FA5}">
                      <a16:colId xmlns:a16="http://schemas.microsoft.com/office/drawing/2014/main" val="594418145"/>
                    </a:ext>
                  </a:extLst>
                </a:gridCol>
                <a:gridCol w="837604">
                  <a:extLst>
                    <a:ext uri="{9D8B030D-6E8A-4147-A177-3AD203B41FA5}">
                      <a16:colId xmlns:a16="http://schemas.microsoft.com/office/drawing/2014/main" val="2335949474"/>
                    </a:ext>
                  </a:extLst>
                </a:gridCol>
                <a:gridCol w="837604">
                  <a:extLst>
                    <a:ext uri="{9D8B030D-6E8A-4147-A177-3AD203B41FA5}">
                      <a16:colId xmlns:a16="http://schemas.microsoft.com/office/drawing/2014/main" val="1136830589"/>
                    </a:ext>
                  </a:extLst>
                </a:gridCol>
                <a:gridCol w="837604">
                  <a:extLst>
                    <a:ext uri="{9D8B030D-6E8A-4147-A177-3AD203B41FA5}">
                      <a16:colId xmlns:a16="http://schemas.microsoft.com/office/drawing/2014/main" val="1909453539"/>
                    </a:ext>
                  </a:extLst>
                </a:gridCol>
                <a:gridCol w="837604">
                  <a:extLst>
                    <a:ext uri="{9D8B030D-6E8A-4147-A177-3AD203B41FA5}">
                      <a16:colId xmlns:a16="http://schemas.microsoft.com/office/drawing/2014/main" val="3724286201"/>
                    </a:ext>
                  </a:extLst>
                </a:gridCol>
                <a:gridCol w="837604">
                  <a:extLst>
                    <a:ext uri="{9D8B030D-6E8A-4147-A177-3AD203B41FA5}">
                      <a16:colId xmlns:a16="http://schemas.microsoft.com/office/drawing/2014/main" val="3860467497"/>
                    </a:ext>
                  </a:extLst>
                </a:gridCol>
                <a:gridCol w="837604">
                  <a:extLst>
                    <a:ext uri="{9D8B030D-6E8A-4147-A177-3AD203B41FA5}">
                      <a16:colId xmlns:a16="http://schemas.microsoft.com/office/drawing/2014/main" val="1424331578"/>
                    </a:ext>
                  </a:extLst>
                </a:gridCol>
                <a:gridCol w="837604">
                  <a:extLst>
                    <a:ext uri="{9D8B030D-6E8A-4147-A177-3AD203B41FA5}">
                      <a16:colId xmlns:a16="http://schemas.microsoft.com/office/drawing/2014/main" val="1836504184"/>
                    </a:ext>
                  </a:extLst>
                </a:gridCol>
              </a:tblGrid>
              <a:tr h="3725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phoneme_group_str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model9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2751990"/>
                  </a:ext>
                </a:extLst>
              </a:tr>
              <a:tr h="3725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Vowels_Level1_Level2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2393.092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2374.487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2182.939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2410.38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2410.227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2409.42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2419.991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2402.077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6521360"/>
                  </a:ext>
                </a:extLst>
              </a:tr>
              <a:tr h="3725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Vowels_Level4_Level5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2415.948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2411.21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2164.973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2418.887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2419.572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2419.195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2414.91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2417.448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8371086"/>
                  </a:ext>
                </a:extLst>
              </a:tr>
              <a:tr h="3725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Vowels_Level3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2147.667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2144.206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1872.456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2152.775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2152.421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2152.359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2147.684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2143.894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9589034"/>
                  </a:ext>
                </a:extLst>
              </a:tr>
              <a:tr h="3725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Consonants_Level3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1600.888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1597.5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1463.83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1605.669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1605.023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1604.047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1599.493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1597.262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3277683"/>
                  </a:ext>
                </a:extLst>
              </a:tr>
              <a:tr h="3725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Consonants_Level4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2229.397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2221.439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1130.135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2231.873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2231.876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2231.778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2227.83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2222.062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8767890"/>
                  </a:ext>
                </a:extLst>
              </a:tr>
              <a:tr h="3725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Consonants_Level5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2020.428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2012.202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1736.183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2025.571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2026.5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2026.69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2021.515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2012.907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9313244"/>
                  </a:ext>
                </a:extLst>
              </a:tr>
              <a:tr h="37254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Consonants_Level6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3404.868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3406.603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3022.617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3407.665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3407.337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3406.832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FF0000"/>
                          </a:solidFill>
                          <a:effectLst/>
                          <a:latin typeface="Aptos Narrow"/>
                        </a:rPr>
                        <a:t>3428.673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/>
                        </a:rPr>
                        <a:t>3428.014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5877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233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2ABB35C-252F-D302-9F22-DA3777A23D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5864" y="1628844"/>
            <a:ext cx="6168972" cy="4658955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4F61057-0BDD-627A-4C90-B923C5953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Elpd_WAIC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99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669</Words>
  <Application>Microsoft Office PowerPoint</Application>
  <PresentationFormat>Widescreen</PresentationFormat>
  <Paragraphs>215</Paragraphs>
  <Slides>19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Aptos Narrow</vt:lpstr>
      <vt:lpstr>Arial</vt:lpstr>
      <vt:lpstr>Office Theme</vt:lpstr>
      <vt:lpstr>PowerPoint Presentation</vt:lpstr>
      <vt:lpstr>Model 0</vt:lpstr>
      <vt:lpstr>Model 5</vt:lpstr>
      <vt:lpstr>Model 3</vt:lpstr>
      <vt:lpstr>Model 10 </vt:lpstr>
      <vt:lpstr>Elpd_loo</vt:lpstr>
      <vt:lpstr>Elpd_loo</vt:lpstr>
      <vt:lpstr>Elpd_WAIC</vt:lpstr>
      <vt:lpstr>Elpd_WAIC</vt:lpstr>
      <vt:lpstr>Vowels Level 1 and 2</vt:lpstr>
      <vt:lpstr>Vowels Level 3</vt:lpstr>
      <vt:lpstr>Vowels Level 4 and 5</vt:lpstr>
      <vt:lpstr>Consonants Level 3</vt:lpstr>
      <vt:lpstr>Consonants Level 4</vt:lpstr>
      <vt:lpstr>Consonants Level 5</vt:lpstr>
      <vt:lpstr>Consonants Level 6</vt:lpstr>
      <vt:lpstr>Credible intervals</vt:lpstr>
      <vt:lpstr>Credible intervals (model 9)</vt:lpstr>
      <vt:lpstr>Credible intervals (model 9)</vt:lpstr>
    </vt:vector>
  </TitlesOfParts>
  <Company>University of Wisconsin Madison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Jairo Alejandro Martinez Correa</dc:creator>
  <cp:lastModifiedBy>Jairo Alejandro Martinez Correa</cp:lastModifiedBy>
  <cp:revision>7</cp:revision>
  <dcterms:created xsi:type="dcterms:W3CDTF">2025-07-15T17:03:36Z</dcterms:created>
  <dcterms:modified xsi:type="dcterms:W3CDTF">2025-07-16T00:45:00Z</dcterms:modified>
</cp:coreProperties>
</file>

<file path=docProps/thumbnail.jpeg>
</file>